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67" r:id="rId2"/>
    <p:sldId id="262" r:id="rId3"/>
    <p:sldId id="268" r:id="rId4"/>
    <p:sldId id="269" r:id="rId5"/>
    <p:sldId id="275" r:id="rId6"/>
    <p:sldId id="273" r:id="rId7"/>
    <p:sldId id="270" r:id="rId8"/>
    <p:sldId id="271" r:id="rId9"/>
    <p:sldId id="272" r:id="rId10"/>
    <p:sldId id="274" r:id="rId11"/>
    <p:sldId id="265" r:id="rId12"/>
    <p:sldId id="264" r:id="rId13"/>
    <p:sldId id="276" r:id="rId14"/>
    <p:sldId id="277" r:id="rId15"/>
    <p:sldId id="278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97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7" y="1122363"/>
            <a:ext cx="7773308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602038"/>
            <a:ext cx="777330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496E-FA50-41AB-A5DC-1D4F60B7C241}" type="datetimeFigureOut">
              <a:rPr lang="en-US" smtClean="0"/>
              <a:pPr/>
              <a:t>05.05.2019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4E24-3474-4952-8519-49AC9EE4C0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65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4289373"/>
            <a:ext cx="7775673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621322"/>
            <a:ext cx="7775673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74499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496E-FA50-41AB-A5DC-1D4F60B7C241}" type="datetimeFigureOut">
              <a:rPr lang="en-US" smtClean="0"/>
              <a:pPr/>
              <a:t>05.05.2019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4E24-3474-4952-8519-49AC9EE4C0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375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4204820"/>
            <a:ext cx="776532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496E-FA50-41AB-A5DC-1D4F60B7C241}" type="datetimeFigureOut">
              <a:rPr lang="en-US" smtClean="0"/>
              <a:pPr/>
              <a:t>05.05.2019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4E24-3474-4952-8519-49AC9EE4C0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098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4204821"/>
            <a:ext cx="776532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496E-FA50-41AB-A5DC-1D4F60B7C241}" type="datetimeFigureOut">
              <a:rPr lang="en-US" smtClean="0"/>
              <a:pPr/>
              <a:t>05.05.2019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4E24-3474-4952-8519-49AC9EE4C0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5245" y="64174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46721" y="307337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9925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2126943"/>
            <a:ext cx="7766495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650556"/>
            <a:ext cx="776532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496E-FA50-41AB-A5DC-1D4F60B7C241}" type="datetimeFigureOut">
              <a:rPr lang="en-US" smtClean="0"/>
              <a:pPr/>
              <a:t>05.05.2019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4E24-3474-4952-8519-49AC9EE4C0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834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609601"/>
            <a:ext cx="776532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88320"/>
            <a:ext cx="2474217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911624"/>
            <a:ext cx="2474217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2088320"/>
            <a:ext cx="2473919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911624"/>
            <a:ext cx="247486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088320"/>
            <a:ext cx="246840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911624"/>
            <a:ext cx="2468408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496E-FA50-41AB-A5DC-1D4F60B7C241}" type="datetimeFigureOut">
              <a:rPr lang="en-US" smtClean="0"/>
              <a:pPr/>
              <a:t>05.05.2019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4E24-3474-4952-8519-49AC9EE4C0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1173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989147"/>
            <a:ext cx="247421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2092235"/>
            <a:ext cx="2205038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4565409"/>
            <a:ext cx="2474216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989147"/>
            <a:ext cx="247423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092235"/>
            <a:ext cx="2197894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565408"/>
            <a:ext cx="2475252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989147"/>
            <a:ext cx="246742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2092235"/>
            <a:ext cx="219908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4565410"/>
            <a:ext cx="2470694" cy="122579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496E-FA50-41AB-A5DC-1D4F60B7C241}" type="datetimeFigureOut">
              <a:rPr lang="en-US" smtClean="0"/>
              <a:pPr/>
              <a:t>05.05.2019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4E24-3474-4952-8519-49AC9EE4C0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5307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496E-FA50-41AB-A5DC-1D4F60B7C241}" type="datetimeFigureOut">
              <a:rPr lang="en-US" smtClean="0"/>
              <a:pPr/>
              <a:t>05.05.2019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4E24-3474-4952-8519-49AC9EE4C0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8230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0"/>
            <a:ext cx="1906993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609600"/>
            <a:ext cx="5744029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496E-FA50-41AB-A5DC-1D4F60B7C241}" type="datetimeFigureOut">
              <a:rPr lang="en-US" smtClean="0"/>
              <a:pPr/>
              <a:t>05.05.2019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4E24-3474-4952-8519-49AC9EE4C0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539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496E-FA50-41AB-A5DC-1D4F60B7C241}" type="datetimeFigureOut">
              <a:rPr lang="en-US" smtClean="0"/>
              <a:pPr/>
              <a:t>05.05.2019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4E24-3474-4952-8519-49AC9EE4C0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385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657227"/>
            <a:ext cx="7300134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3602039"/>
            <a:ext cx="73001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496E-FA50-41AB-A5DC-1D4F60B7C241}" type="datetimeFigureOut">
              <a:rPr lang="en-US" smtClean="0"/>
              <a:pPr/>
              <a:t>05.05.2019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4E24-3474-4952-8519-49AC9EE4C0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380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2088320"/>
            <a:ext cx="3820616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496E-FA50-41AB-A5DC-1D4F60B7C241}" type="datetimeFigureOut">
              <a:rPr lang="en-US" smtClean="0"/>
              <a:pPr/>
              <a:t>05.05.2019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4E24-3474-4952-8519-49AC9EE4C0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03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427" y="2088320"/>
            <a:ext cx="3600326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912232"/>
            <a:ext cx="3830406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230" y="2088320"/>
            <a:ext cx="359143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2232"/>
            <a:ext cx="3821518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496E-FA50-41AB-A5DC-1D4F60B7C241}" type="datetimeFigureOut">
              <a:rPr lang="en-US" smtClean="0"/>
              <a:pPr/>
              <a:t>05.05.2019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4E24-3474-4952-8519-49AC9EE4C0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506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496E-FA50-41AB-A5DC-1D4F60B7C241}" type="datetimeFigureOut">
              <a:rPr lang="en-US" smtClean="0"/>
              <a:pPr/>
              <a:t>05.05.2019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4E24-3474-4952-8519-49AC9EE4C0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984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496E-FA50-41AB-A5DC-1D4F60B7C241}" type="datetimeFigureOut">
              <a:rPr lang="en-US" smtClean="0"/>
              <a:pPr/>
              <a:t>05.05.2019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4E24-3474-4952-8519-49AC9EE4C0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620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2949178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609600"/>
            <a:ext cx="4642119" cy="518160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971801"/>
            <a:ext cx="2949178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496E-FA50-41AB-A5DC-1D4F60B7C241}" type="datetimeFigureOut">
              <a:rPr lang="en-US" smtClean="0"/>
              <a:pPr/>
              <a:t>05.05.2019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4E24-3474-4952-8519-49AC9EE4C0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421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416760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49932" y="758881"/>
            <a:ext cx="2966938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971800"/>
            <a:ext cx="4171242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496E-FA50-41AB-A5DC-1D4F60B7C241}" type="datetimeFigureOut">
              <a:rPr lang="en-US" smtClean="0"/>
              <a:pPr/>
              <a:t>05.05.2019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4E24-3474-4952-8519-49AC9EE4C0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86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96064"/>
            <a:ext cx="776532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8496E-FA50-41AB-A5DC-1D4F60B7C241}" type="datetimeFigureOut">
              <a:rPr lang="en-US" smtClean="0"/>
              <a:pPr/>
              <a:t>05.05.2019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6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D4E24-3474-4952-8519-49AC9EE4C0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493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497" y="0"/>
            <a:ext cx="9073007" cy="1224136"/>
          </a:xfrm>
        </p:spPr>
        <p:txBody>
          <a:bodyPr>
            <a:normAutofit/>
          </a:bodyPr>
          <a:lstStyle/>
          <a:p>
            <a:r>
              <a:rPr lang="hu-HU" sz="3600" b="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pitchFamily="82" charset="0"/>
              </a:rPr>
              <a:t>A 18. századi orosz építészet –</a:t>
            </a:r>
            <a:br>
              <a:rPr lang="hu-HU" sz="3600" b="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pitchFamily="82" charset="0"/>
              </a:rPr>
            </a:br>
            <a:r>
              <a:rPr lang="hu-HU" sz="3600" b="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pitchFamily="82" charset="0"/>
              </a:rPr>
              <a:t>a hatalom bővültében</a:t>
            </a:r>
            <a:endParaRPr lang="en-US" sz="3600" b="0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6310958"/>
            <a:ext cx="7773308" cy="547042"/>
          </a:xfrm>
        </p:spPr>
        <p:txBody>
          <a:bodyPr/>
          <a:lstStyle/>
          <a:p>
            <a:r>
              <a:rPr lang="hu-H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Az orosz barokk és klasszicista építészet </a:t>
            </a:r>
            <a:r>
              <a:rPr lang="hu-H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korszakai</a:t>
            </a: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2.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BEBBB8"/>
              </a:clrFrom>
              <a:clrTo>
                <a:srgbClr val="BEBBB8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2" b="5259"/>
          <a:stretch/>
        </p:blipFill>
        <p:spPr>
          <a:xfrm>
            <a:off x="704288" y="1197848"/>
            <a:ext cx="7735425" cy="5208254"/>
          </a:xfrm>
          <a:prstGeom prst="rect">
            <a:avLst/>
          </a:prstGeom>
          <a:blipFill dpi="0" rotWithShape="1">
            <a:blip r:embed="rId4">
              <a:clrChange>
                <a:clrFrom>
                  <a:srgbClr val="BEBBB8"/>
                </a:clrFrom>
                <a:clrTo>
                  <a:srgbClr val="BEBBB8">
                    <a:alpha val="0"/>
                  </a:srgbClr>
                </a:clrTo>
              </a:clrChange>
              <a:alphaModFix amt="5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2384587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2945" r="1176" b="2947"/>
          <a:stretch/>
        </p:blipFill>
        <p:spPr>
          <a:xfrm>
            <a:off x="30140" y="0"/>
            <a:ext cx="9083721" cy="630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5090104"/>
            <a:ext cx="3187824" cy="17724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71212" y="6396601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 smtClean="0">
                <a:latin typeface="Cambria" panose="02040503050406030204" pitchFamily="18" charset="0"/>
              </a:rPr>
              <a:t>Apolló oszlopcsarnoka</a:t>
            </a:r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43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1520" y="6273225"/>
            <a:ext cx="8892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  1782 – a Pavlovszk cári rezidencia kialakításának kezdete: terv – Charles  Cameron,</a:t>
            </a:r>
            <a:br>
              <a:rPr lang="hu-HU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</a:br>
            <a:r>
              <a:rPr lang="hu-HU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park – Pietro </a:t>
            </a:r>
            <a:r>
              <a:rPr lang="it-IT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Gonzago</a:t>
            </a:r>
            <a:r>
              <a:rPr lang="hu-HU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, interieur – </a:t>
            </a:r>
            <a:r>
              <a:rPr lang="it-IT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Vincenzo Brenna</a:t>
            </a:r>
            <a:r>
              <a:rPr lang="hu-HU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 és A. Voronihin</a:t>
            </a:r>
            <a:endParaRPr lang="hu-HU" sz="1600" dirty="0">
              <a:solidFill>
                <a:schemeClr val="accent2">
                  <a:lumMod val="60000"/>
                  <a:lumOff val="4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8" name="Picture 1" descr="PavlovskPalace_temple.jpg"/>
          <p:cNvPicPr>
            <a:picLocks noChangeAspect="1"/>
          </p:cNvPicPr>
          <p:nvPr/>
        </p:nvPicPr>
        <p:blipFill>
          <a:blip r:embed="rId2" cstate="print"/>
          <a:srcRect r="12747" b="11358"/>
          <a:stretch>
            <a:fillRect/>
          </a:stretch>
        </p:blipFill>
        <p:spPr bwMode="auto">
          <a:xfrm>
            <a:off x="0" y="874444"/>
            <a:ext cx="3401543" cy="25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Pavlovsk_park1016.jpg"/>
          <p:cNvPicPr>
            <a:picLocks noChangeAspect="1"/>
          </p:cNvPicPr>
          <p:nvPr/>
        </p:nvPicPr>
        <p:blipFill>
          <a:blip r:embed="rId3" cstate="print"/>
          <a:srcRect l="19277" t="26812" r="10626" b="30051"/>
          <a:stretch>
            <a:fillRect/>
          </a:stretch>
        </p:blipFill>
        <p:spPr bwMode="auto">
          <a:xfrm>
            <a:off x="3529132" y="874444"/>
            <a:ext cx="5614868" cy="25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pavlovsk-potolok.jpg"/>
          <p:cNvPicPr>
            <a:picLocks noChangeAspect="1"/>
          </p:cNvPicPr>
          <p:nvPr/>
        </p:nvPicPr>
        <p:blipFill>
          <a:blip r:embed="rId4" cstate="print"/>
          <a:srcRect b="8309"/>
          <a:stretch>
            <a:fillRect/>
          </a:stretch>
        </p:blipFill>
        <p:spPr>
          <a:xfrm>
            <a:off x="2483768" y="3717032"/>
            <a:ext cx="3890160" cy="2376000"/>
          </a:xfrm>
          <a:prstGeom prst="rect">
            <a:avLst/>
          </a:prstGeom>
        </p:spPr>
      </p:pic>
      <p:pic>
        <p:nvPicPr>
          <p:cNvPr id="15" name="Picture 14" descr="Pavlovsk italianski-zal.jpg"/>
          <p:cNvPicPr>
            <a:picLocks noChangeAspect="1"/>
          </p:cNvPicPr>
          <p:nvPr/>
        </p:nvPicPr>
        <p:blipFill>
          <a:blip r:embed="rId5" cstate="print"/>
          <a:srcRect l="6601" t="10101" r="8001" b="3801"/>
          <a:stretch>
            <a:fillRect/>
          </a:stretch>
        </p:blipFill>
        <p:spPr>
          <a:xfrm>
            <a:off x="251520" y="3789040"/>
            <a:ext cx="1767511" cy="2376000"/>
          </a:xfrm>
          <a:prstGeom prst="rect">
            <a:avLst/>
          </a:prstGeom>
        </p:spPr>
      </p:pic>
      <p:pic>
        <p:nvPicPr>
          <p:cNvPr id="16" name="Picture 15" descr="Pavlovsk zal-voini.jpg"/>
          <p:cNvPicPr>
            <a:picLocks noChangeAspect="1"/>
          </p:cNvPicPr>
          <p:nvPr/>
        </p:nvPicPr>
        <p:blipFill>
          <a:blip r:embed="rId6" cstate="print"/>
          <a:srcRect r="12201" b="5901"/>
          <a:stretch>
            <a:fillRect/>
          </a:stretch>
        </p:blipFill>
        <p:spPr>
          <a:xfrm>
            <a:off x="6948264" y="3645024"/>
            <a:ext cx="1662697" cy="237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332656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latin typeface="Cambria" panose="02040503050406030204" pitchFamily="18" charset="0"/>
              </a:rPr>
              <a:t>A Barátság Temploma			A Három Grácia Pavilonja</a:t>
            </a:r>
            <a:endParaRPr lang="en-US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11760" y="152400"/>
            <a:ext cx="6732240" cy="684312"/>
          </a:xfrm>
        </p:spPr>
        <p:txBody>
          <a:bodyPr>
            <a:noAutofit/>
          </a:bodyPr>
          <a:lstStyle/>
          <a:p>
            <a:r>
              <a:rPr lang="hu-HU" sz="3000" dirty="0" smtClean="0">
                <a:latin typeface="Cambria" panose="02040503050406030204" pitchFamily="18" charset="0"/>
              </a:rPr>
              <a:t>A 18. század végi orosz építészet</a:t>
            </a:r>
            <a:endParaRPr lang="en-US" sz="3000" dirty="0">
              <a:latin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84776" y="6237312"/>
            <a:ext cx="2790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F. Ja. Alekszejev, </a:t>
            </a:r>
            <a:br>
              <a:rPr lang="hu-HU" sz="1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</a:br>
            <a:r>
              <a:rPr lang="hu-HU" sz="1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A Szent Mihály Várpalota , 1800</a:t>
            </a:r>
            <a:endParaRPr lang="en-US" sz="1400" dirty="0">
              <a:solidFill>
                <a:schemeClr val="accent2">
                  <a:lumMod val="60000"/>
                  <a:lumOff val="4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9" name="Picture 8" descr="Inzhenernyj zamok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15608" y="908720"/>
            <a:ext cx="3528392" cy="2350894"/>
          </a:xfrm>
          <a:prstGeom prst="rect">
            <a:avLst/>
          </a:prstGeom>
        </p:spPr>
      </p:pic>
      <p:pic>
        <p:nvPicPr>
          <p:cNvPr id="11" name="Picture 10" descr="Mihajlovskij Zamok Alexeev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96" y="2256527"/>
            <a:ext cx="5580112" cy="462083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876764" y="3331622"/>
            <a:ext cx="3006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(„Mérnöki várpalota”, 1797–1801,</a:t>
            </a:r>
            <a:br>
              <a:rPr lang="hu-HU" sz="1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</a:br>
            <a:r>
              <a:rPr lang="hu-HU" sz="1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V.  I. Bazsenov és </a:t>
            </a:r>
            <a:r>
              <a:rPr lang="it-IT" sz="1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Vincenzo Brenna</a:t>
            </a:r>
            <a:r>
              <a:rPr lang="hu-HU" sz="1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)</a:t>
            </a:r>
            <a:endParaRPr lang="en-US" sz="1400" dirty="0">
              <a:latin typeface="Cambria" panose="02040503050406030204" pitchFamily="18" charset="0"/>
            </a:endParaRPr>
          </a:p>
        </p:txBody>
      </p:sp>
      <p:pic>
        <p:nvPicPr>
          <p:cNvPr id="14" name="Picture 13" descr="09 Borovikovskij 179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1"/>
            <a:ext cx="1619672" cy="23746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244" b="12467"/>
          <a:stretch/>
        </p:blipFill>
        <p:spPr>
          <a:xfrm>
            <a:off x="7132283" y="3926850"/>
            <a:ext cx="1820226" cy="190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86" b="32629"/>
          <a:stretch/>
        </p:blipFill>
        <p:spPr>
          <a:xfrm>
            <a:off x="5702765" y="3909482"/>
            <a:ext cx="1338983" cy="190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2657" r="1963" b="3149"/>
          <a:stretch/>
        </p:blipFill>
        <p:spPr>
          <a:xfrm>
            <a:off x="50823" y="279000"/>
            <a:ext cx="9042355" cy="6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144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9023"/>
            <a:ext cx="9144000" cy="60989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260648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latin typeface="Cambria" panose="02040503050406030204" pitchFamily="18" charset="0"/>
              </a:rPr>
              <a:t>Alekszander-palota Carszkoe szeloban (</a:t>
            </a:r>
            <a:r>
              <a:rPr lang="bg-BG" dirty="0" smtClean="0">
                <a:latin typeface="Cambria" panose="02040503050406030204" pitchFamily="18" charset="0"/>
              </a:rPr>
              <a:t>1792–1796</a:t>
            </a:r>
            <a:r>
              <a:rPr lang="hu-HU" dirty="0" smtClean="0">
                <a:latin typeface="Cambria" panose="02040503050406030204" pitchFamily="18" charset="0"/>
              </a:rPr>
              <a:t>), </a:t>
            </a:r>
            <a:r>
              <a:rPr lang="it-IT" i="1" dirty="0">
                <a:latin typeface="Cambria" panose="02040503050406030204" pitchFamily="18" charset="0"/>
              </a:rPr>
              <a:t>Giacomo </a:t>
            </a:r>
            <a:r>
              <a:rPr lang="it-IT" i="1" dirty="0" smtClean="0">
                <a:latin typeface="Cambria" panose="02040503050406030204" pitchFamily="18" charset="0"/>
              </a:rPr>
              <a:t>A</a:t>
            </a:r>
            <a:r>
              <a:rPr lang="hu-HU" i="1" dirty="0" smtClean="0">
                <a:latin typeface="Cambria" panose="02040503050406030204" pitchFamily="18" charset="0"/>
              </a:rPr>
              <a:t>.</a:t>
            </a:r>
            <a:r>
              <a:rPr lang="it-IT" i="1" dirty="0" smtClean="0">
                <a:latin typeface="Cambria" panose="02040503050406030204" pitchFamily="18" charset="0"/>
              </a:rPr>
              <a:t> D</a:t>
            </a:r>
            <a:r>
              <a:rPr lang="hu-HU" i="1" dirty="0" smtClean="0">
                <a:latin typeface="Cambria" panose="02040503050406030204" pitchFamily="18" charset="0"/>
              </a:rPr>
              <a:t>.</a:t>
            </a:r>
            <a:r>
              <a:rPr lang="it-IT" i="1" dirty="0" smtClean="0">
                <a:latin typeface="Cambria" panose="02040503050406030204" pitchFamily="18" charset="0"/>
              </a:rPr>
              <a:t> Quarenghi</a:t>
            </a:r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813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9" y="1566861"/>
            <a:ext cx="8829663" cy="493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548680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latin typeface="Cambria" panose="02040503050406030204" pitchFamily="18" charset="0"/>
              </a:rPr>
              <a:t>A Tudományos Akadémia épülete (</a:t>
            </a:r>
            <a:r>
              <a:rPr lang="bg-BG" dirty="0" smtClean="0">
                <a:latin typeface="Cambria" panose="02040503050406030204" pitchFamily="18" charset="0"/>
              </a:rPr>
              <a:t>17</a:t>
            </a:r>
            <a:r>
              <a:rPr lang="hu-HU" dirty="0" smtClean="0">
                <a:latin typeface="Cambria" panose="02040503050406030204" pitchFamily="18" charset="0"/>
              </a:rPr>
              <a:t>83</a:t>
            </a:r>
            <a:r>
              <a:rPr lang="bg-BG" dirty="0" smtClean="0">
                <a:latin typeface="Cambria" panose="02040503050406030204" pitchFamily="18" charset="0"/>
              </a:rPr>
              <a:t>–17</a:t>
            </a:r>
            <a:r>
              <a:rPr lang="hu-HU" dirty="0" smtClean="0">
                <a:latin typeface="Cambria" panose="02040503050406030204" pitchFamily="18" charset="0"/>
              </a:rPr>
              <a:t>85), </a:t>
            </a:r>
            <a:r>
              <a:rPr lang="it-IT" i="1" dirty="0">
                <a:latin typeface="Cambria" panose="02040503050406030204" pitchFamily="18" charset="0"/>
              </a:rPr>
              <a:t>Giacomo </a:t>
            </a:r>
            <a:r>
              <a:rPr lang="it-IT" i="1" dirty="0" smtClean="0">
                <a:latin typeface="Cambria" panose="02040503050406030204" pitchFamily="18" charset="0"/>
              </a:rPr>
              <a:t>A</a:t>
            </a:r>
            <a:r>
              <a:rPr lang="hu-HU" i="1" dirty="0" smtClean="0">
                <a:latin typeface="Cambria" panose="02040503050406030204" pitchFamily="18" charset="0"/>
              </a:rPr>
              <a:t>.</a:t>
            </a:r>
            <a:r>
              <a:rPr lang="it-IT" i="1" dirty="0" smtClean="0">
                <a:latin typeface="Cambria" panose="02040503050406030204" pitchFamily="18" charset="0"/>
              </a:rPr>
              <a:t> D</a:t>
            </a:r>
            <a:r>
              <a:rPr lang="hu-HU" i="1" dirty="0" smtClean="0">
                <a:latin typeface="Cambria" panose="02040503050406030204" pitchFamily="18" charset="0"/>
              </a:rPr>
              <a:t>.</a:t>
            </a:r>
            <a:r>
              <a:rPr lang="it-IT" i="1" dirty="0" smtClean="0">
                <a:latin typeface="Cambria" panose="02040503050406030204" pitchFamily="18" charset="0"/>
              </a:rPr>
              <a:t> Quarenghi</a:t>
            </a:r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238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16632"/>
            <a:ext cx="6995120" cy="684312"/>
          </a:xfrm>
        </p:spPr>
        <p:txBody>
          <a:bodyPr>
            <a:noAutofit/>
          </a:bodyPr>
          <a:lstStyle/>
          <a:p>
            <a:r>
              <a:rPr lang="hu-HU" sz="3000" dirty="0" smtClean="0">
                <a:latin typeface="Algerian" panose="04020705040A02060702" pitchFamily="82" charset="0"/>
              </a:rPr>
              <a:t>A Katalin-kori</a:t>
            </a:r>
            <a:r>
              <a:rPr lang="en-US" sz="3000" dirty="0" smtClean="0">
                <a:latin typeface="Algerian" panose="04020705040A02060702" pitchFamily="82" charset="0"/>
              </a:rPr>
              <a:t> </a:t>
            </a:r>
            <a:r>
              <a:rPr lang="hu-HU" sz="3000" dirty="0" smtClean="0">
                <a:latin typeface="Algerian" panose="04020705040A02060702" pitchFamily="82" charset="0"/>
              </a:rPr>
              <a:t>klasszicizmus</a:t>
            </a:r>
            <a:br>
              <a:rPr lang="hu-HU" sz="3000" dirty="0" smtClean="0">
                <a:latin typeface="Algerian" panose="04020705040A02060702" pitchFamily="82" charset="0"/>
              </a:rPr>
            </a:br>
            <a:r>
              <a:rPr lang="hu-HU" sz="3000" dirty="0" smtClean="0">
                <a:latin typeface="Algerian" panose="04020705040A02060702" pitchFamily="82" charset="0"/>
              </a:rPr>
              <a:t> (1770.–1790.-es évek)</a:t>
            </a:r>
            <a:endParaRPr lang="en-US" sz="3000" dirty="0">
              <a:latin typeface="Algerian" panose="04020705040A02060702" pitchFamily="82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95536" y="1111021"/>
            <a:ext cx="8229600" cy="509549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u-HU" sz="2400" dirty="0" smtClean="0">
                <a:effectLst/>
                <a:latin typeface="Cambria" panose="02040503050406030204" pitchFamily="18" charset="0"/>
              </a:rPr>
              <a:t>A korai klasszicizmus korszaka</a:t>
            </a:r>
            <a:endParaRPr lang="en-US" sz="2400" i="1" dirty="0">
              <a:effectLst/>
              <a:latin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5971325"/>
            <a:ext cx="8964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 smtClean="0"/>
              <a:t>A Művészeti Akadémia épülete (1764–88, A. F Kokorinov és </a:t>
            </a:r>
            <a:r>
              <a:rPr lang="fr-FR" sz="1600" dirty="0" smtClean="0"/>
              <a:t>J</a:t>
            </a:r>
            <a:r>
              <a:rPr lang="hu-HU" sz="1600" dirty="0" smtClean="0"/>
              <a:t>.</a:t>
            </a:r>
            <a:r>
              <a:rPr lang="fr-FR" sz="1600" dirty="0" smtClean="0"/>
              <a:t>-B</a:t>
            </a:r>
            <a:r>
              <a:rPr lang="hu-HU" sz="1600" dirty="0" smtClean="0"/>
              <a:t>.</a:t>
            </a:r>
            <a:r>
              <a:rPr lang="fr-FR" sz="1600" dirty="0" smtClean="0"/>
              <a:t> Vallin de la Mothe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pic>
        <p:nvPicPr>
          <p:cNvPr id="10" name="Picture 9" descr="12 Levickij 1785.jpg"/>
          <p:cNvPicPr>
            <a:picLocks noChangeAspect="1"/>
          </p:cNvPicPr>
          <p:nvPr/>
        </p:nvPicPr>
        <p:blipFill>
          <a:blip r:embed="rId2" cstate="print"/>
          <a:srcRect l="16619" t="27641" r="24473" b="36026"/>
          <a:stretch>
            <a:fillRect/>
          </a:stretch>
        </p:blipFill>
        <p:spPr>
          <a:xfrm>
            <a:off x="6932267" y="0"/>
            <a:ext cx="2211734" cy="1916832"/>
          </a:xfrm>
          <a:prstGeom prst="rect">
            <a:avLst/>
          </a:prstGeom>
        </p:spPr>
      </p:pic>
      <p:pic>
        <p:nvPicPr>
          <p:cNvPr id="12" name="Picture 2" descr="Academyofarts_SPb[1].jpg"/>
          <p:cNvPicPr>
            <a:picLocks noChangeAspect="1"/>
          </p:cNvPicPr>
          <p:nvPr/>
        </p:nvPicPr>
        <p:blipFill>
          <a:blip r:embed="rId3" cstate="print"/>
          <a:srcRect t="13795" b="34222"/>
          <a:stretch>
            <a:fillRect/>
          </a:stretch>
        </p:blipFill>
        <p:spPr bwMode="auto">
          <a:xfrm>
            <a:off x="1966" y="2132856"/>
            <a:ext cx="9140069" cy="35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" y="-33174"/>
            <a:ext cx="7561849" cy="46127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68"/>
          <a:stretch/>
        </p:blipFill>
        <p:spPr>
          <a:xfrm>
            <a:off x="4427984" y="4579554"/>
            <a:ext cx="4716016" cy="22487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35696" y="5226864"/>
            <a:ext cx="2592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latin typeface="Cambria" panose="02040503050406030204" pitchFamily="18" charset="0"/>
              </a:rPr>
              <a:t>A </a:t>
            </a:r>
            <a:r>
              <a:rPr lang="hu-HU" sz="1400" i="1" dirty="0" smtClean="0">
                <a:latin typeface="Cambria" panose="02040503050406030204" pitchFamily="18" charset="0"/>
              </a:rPr>
              <a:t>Nagy Vásárcsarnok</a:t>
            </a:r>
            <a:br>
              <a:rPr lang="hu-HU" sz="1400" i="1" dirty="0" smtClean="0">
                <a:latin typeface="Cambria" panose="02040503050406030204" pitchFamily="18" charset="0"/>
              </a:rPr>
            </a:br>
            <a:r>
              <a:rPr lang="hu-HU" sz="1400" i="1" dirty="0" smtClean="0">
                <a:latin typeface="Cambria" panose="02040503050406030204" pitchFamily="18" charset="0"/>
              </a:rPr>
              <a:t> (Bolsoj Gosztinnyj Dvor),</a:t>
            </a:r>
            <a:br>
              <a:rPr lang="hu-HU" sz="1400" i="1" dirty="0" smtClean="0">
                <a:latin typeface="Cambria" panose="02040503050406030204" pitchFamily="18" charset="0"/>
              </a:rPr>
            </a:br>
            <a:r>
              <a:rPr lang="ru-RU" sz="1400" dirty="0" smtClean="0"/>
              <a:t>1761–1785</a:t>
            </a:r>
            <a:r>
              <a:rPr lang="hu-HU" sz="1400" dirty="0" smtClean="0"/>
              <a:t>, </a:t>
            </a:r>
            <a:br>
              <a:rPr lang="hu-HU" sz="1400" dirty="0" smtClean="0"/>
            </a:br>
            <a:r>
              <a:rPr lang="hu-HU" sz="1400" i="1" dirty="0" smtClean="0">
                <a:latin typeface="Cambria" panose="02040503050406030204" pitchFamily="18" charset="0"/>
              </a:rPr>
              <a:t> </a:t>
            </a:r>
            <a:r>
              <a:rPr lang="fr-FR" sz="1400" i="1" dirty="0" smtClean="0">
                <a:latin typeface="Cambria" panose="02040503050406030204" pitchFamily="18" charset="0"/>
              </a:rPr>
              <a:t>Jean</a:t>
            </a:r>
            <a:r>
              <a:rPr lang="ru-RU" sz="1400" i="1" dirty="0">
                <a:latin typeface="Cambria" panose="02040503050406030204" pitchFamily="18" charset="0"/>
              </a:rPr>
              <a:t>-</a:t>
            </a:r>
            <a:r>
              <a:rPr lang="fr-FR" sz="1400" i="1" dirty="0">
                <a:latin typeface="Cambria" panose="02040503050406030204" pitchFamily="18" charset="0"/>
              </a:rPr>
              <a:t>Baptiste Vallin de la Mothe</a:t>
            </a:r>
            <a:endParaRPr lang="en-US" sz="1400" dirty="0">
              <a:latin typeface="Cambria" panose="02040503050406030204" pitchFamily="18" charset="0"/>
            </a:endParaRPr>
          </a:p>
        </p:txBody>
      </p:sp>
      <p:pic>
        <p:nvPicPr>
          <p:cNvPr id="5" name="Picture 4" descr="Архитекторы трудной судьбы - Валлен-Деламот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9" r="18159" b="43930"/>
          <a:stretch/>
        </p:blipFill>
        <p:spPr bwMode="auto">
          <a:xfrm>
            <a:off x="3416" y="4797152"/>
            <a:ext cx="1688263" cy="17281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081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73" y="918000"/>
            <a:ext cx="7649054" cy="594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11665" y="260648"/>
            <a:ext cx="5120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i="1" dirty="0" smtClean="0">
                <a:latin typeface="Cambria" panose="02040503050406030204" pitchFamily="18" charset="0"/>
              </a:rPr>
              <a:t>Juszupov-palota, </a:t>
            </a:r>
            <a:r>
              <a:rPr lang="hu-HU" sz="1400" dirty="0" smtClean="0">
                <a:latin typeface="Cambria" panose="02040503050406030204" pitchFamily="18" charset="0"/>
              </a:rPr>
              <a:t>1770.-es évek, </a:t>
            </a:r>
            <a:r>
              <a:rPr lang="hu-HU" sz="1400" i="1" dirty="0" smtClean="0">
                <a:latin typeface="Cambria" panose="02040503050406030204" pitchFamily="18" charset="0"/>
              </a:rPr>
              <a:t> </a:t>
            </a:r>
            <a:r>
              <a:rPr lang="fr-FR" sz="1400" i="1" dirty="0" smtClean="0">
                <a:latin typeface="Cambria" panose="02040503050406030204" pitchFamily="18" charset="0"/>
              </a:rPr>
              <a:t>Jean</a:t>
            </a:r>
            <a:r>
              <a:rPr lang="ru-RU" sz="1400" i="1" dirty="0">
                <a:latin typeface="Cambria" panose="02040503050406030204" pitchFamily="18" charset="0"/>
              </a:rPr>
              <a:t>-</a:t>
            </a:r>
            <a:r>
              <a:rPr lang="fr-FR" sz="1400" i="1" dirty="0">
                <a:latin typeface="Cambria" panose="02040503050406030204" pitchFamily="18" charset="0"/>
              </a:rPr>
              <a:t>Baptiste Vallin de la Mothe</a:t>
            </a:r>
            <a:endParaRPr lang="en-US" sz="1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142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53" y="369000"/>
            <a:ext cx="6994294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59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0" y="99000"/>
            <a:ext cx="9104581" cy="66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23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31832" y="1728192"/>
            <a:ext cx="14559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Cambria" panose="02040503050406030204" pitchFamily="18" charset="0"/>
              </a:rPr>
              <a:t>Charles Cameron</a:t>
            </a:r>
            <a:endParaRPr lang="en-US" sz="1400" dirty="0">
              <a:latin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832" y="0"/>
            <a:ext cx="1512168" cy="17281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8" b="16951"/>
          <a:stretch/>
        </p:blipFill>
        <p:spPr>
          <a:xfrm>
            <a:off x="2231232" y="3156264"/>
            <a:ext cx="6912768" cy="37017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64172" cy="31562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32040" y="2035969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mbria" panose="02040503050406030204" pitchFamily="18" charset="0"/>
              </a:rPr>
              <a:t>Cameron</a:t>
            </a:r>
            <a:r>
              <a:rPr lang="hu-HU" sz="1600" dirty="0" smtClean="0">
                <a:latin typeface="Cambria" panose="02040503050406030204" pitchFamily="18" charset="0"/>
              </a:rPr>
              <a:t>-galléria (</a:t>
            </a:r>
            <a:r>
              <a:rPr lang="en-US" sz="1600" dirty="0" smtClean="0">
                <a:latin typeface="Cambria" panose="02040503050406030204" pitchFamily="18" charset="0"/>
              </a:rPr>
              <a:t>1784–1787 </a:t>
            </a:r>
            <a:r>
              <a:rPr lang="hu-HU" sz="1600" dirty="0" smtClean="0">
                <a:latin typeface="Cambria" panose="02040503050406030204" pitchFamily="18" charset="0"/>
              </a:rPr>
              <a:t>),  a Terma és az Achát-termek (1780-as évek) a Nagy Katalin-palota együttesében</a:t>
            </a:r>
            <a:endParaRPr lang="en-US" sz="16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17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2536"/>
            <a:ext cx="1691680" cy="30074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27" y="3409136"/>
            <a:ext cx="8304946" cy="34225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276" y="0"/>
            <a:ext cx="1997629" cy="300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7"/>
          <a:stretch/>
        </p:blipFill>
        <p:spPr>
          <a:xfrm>
            <a:off x="11470" y="0"/>
            <a:ext cx="4800415" cy="300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83868" y="3066347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>
                <a:latin typeface="Cambria" panose="02040503050406030204" pitchFamily="18" charset="0"/>
              </a:rPr>
              <a:t>A Terma és az Achát-termek</a:t>
            </a:r>
            <a:endParaRPr lang="en-US" sz="1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15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3"/>
          <a:stretch/>
        </p:blipFill>
        <p:spPr>
          <a:xfrm>
            <a:off x="0" y="692696"/>
            <a:ext cx="9144000" cy="59298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55676" y="116632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latin typeface="Cambria" panose="02040503050406030204" pitchFamily="18" charset="0"/>
                <a:ea typeface="Cambria Math" panose="02040503050406030204" pitchFamily="18" charset="0"/>
              </a:rPr>
              <a:t>A Pavlovszki palota Szlavjanka folyó partján (1780–1785)</a:t>
            </a:r>
            <a:endParaRPr lang="en-US" dirty="0">
              <a:latin typeface="Cambria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90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6D8C60"/>
      </a:dk2>
      <a:lt2>
        <a:srgbClr val="B1D7A1"/>
      </a:lt2>
      <a:accent1>
        <a:srgbClr val="81B992"/>
      </a:accent1>
      <a:accent2>
        <a:srgbClr val="9ABC65"/>
      </a:accent2>
      <a:accent3>
        <a:srgbClr val="BDB564"/>
      </a:accent3>
      <a:accent4>
        <a:srgbClr val="BD8964"/>
      </a:accent4>
      <a:accent5>
        <a:srgbClr val="BD6466"/>
      </a:accent5>
      <a:accent6>
        <a:srgbClr val="64A4BD"/>
      </a:accent6>
      <a:hlink>
        <a:srgbClr val="8CCC71"/>
      </a:hlink>
      <a:folHlink>
        <a:srgbClr val="A4C795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4539428D-6454-4FE6-B992-2D59F0AC2F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Damask</Template>
  <TotalTime>1161</TotalTime>
  <Words>164</Words>
  <Application>Microsoft Office PowerPoint</Application>
  <PresentationFormat>On-screen Show (4:3)</PresentationFormat>
  <Paragraphs>19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Algerian</vt:lpstr>
      <vt:lpstr>Arial</vt:lpstr>
      <vt:lpstr>Bookman Old Style</vt:lpstr>
      <vt:lpstr>Cambria</vt:lpstr>
      <vt:lpstr>Cambria Math</vt:lpstr>
      <vt:lpstr>Rockwell</vt:lpstr>
      <vt:lpstr>Damask</vt:lpstr>
      <vt:lpstr>A 18. századi orosz építészet – a hatalom bővültében</vt:lpstr>
      <vt:lpstr>A Katalin-kori klasszicizmus  (1770.–1790.-es évek)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18. század végi orosz építészet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Szokolov Denise</dc:creator>
  <cp:lastModifiedBy>Denise Szokolov</cp:lastModifiedBy>
  <cp:revision>101</cp:revision>
  <dcterms:created xsi:type="dcterms:W3CDTF">2012-02-29T10:17:15Z</dcterms:created>
  <dcterms:modified xsi:type="dcterms:W3CDTF">2019-05-05T16:48:53Z</dcterms:modified>
</cp:coreProperties>
</file>